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63" r:id="rId4"/>
    <p:sldId id="479" r:id="rId5"/>
    <p:sldId id="480" r:id="rId6"/>
    <p:sldId id="474" r:id="rId7"/>
    <p:sldId id="317" r:id="rId8"/>
    <p:sldId id="489" r:id="rId9"/>
    <p:sldId id="481" r:id="rId10"/>
    <p:sldId id="472" r:id="rId11"/>
    <p:sldId id="497" r:id="rId12"/>
    <p:sldId id="482" r:id="rId13"/>
    <p:sldId id="483" r:id="rId14"/>
    <p:sldId id="484" r:id="rId15"/>
    <p:sldId id="485" r:id="rId16"/>
    <p:sldId id="486" r:id="rId17"/>
    <p:sldId id="488" r:id="rId18"/>
    <p:sldId id="490" r:id="rId19"/>
    <p:sldId id="491" r:id="rId20"/>
    <p:sldId id="494" r:id="rId21"/>
    <p:sldId id="495" r:id="rId22"/>
    <p:sldId id="487" r:id="rId23"/>
    <p:sldId id="46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304" autoAdjust="0"/>
  </p:normalViewPr>
  <p:slideViewPr>
    <p:cSldViewPr>
      <p:cViewPr varScale="1">
        <p:scale>
          <a:sx n="81" d="100"/>
          <a:sy n="81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5C902-C126-44D1-A70E-446CCCC72A7B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4E9CD-721E-44AC-9EFE-2566E1E4C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DD5E-0B62-484D-949E-E6A2258048E5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85EA1-B05A-43EC-AB58-7993598CA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C70D2-ACDC-4072-8374-6AB2813CF231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B8E1E-28B9-499F-9221-0F7B470F4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33D3BAE-DAA7-40BA-879F-1CE9A0A50B1B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7C336B2-16CE-45B0-8264-0194CAAC4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D506A-9DD7-410C-9536-440A11069B8E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51D2F-D4E6-498D-8BAB-4BE43D830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77DCB-7578-4754-8B7B-707E97652EC5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63987-326A-4DCA-BBCD-6EA112972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67305-2DB3-4DB1-ACAA-49BE2E308A92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87497-C715-4B18-A93B-B8DFA370D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D661E74-9907-4642-BA3D-B859AC7067E6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73DD0A2-C53A-4CBF-8B11-BF57EB566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7CAF-799F-4807-A26C-667E8FFE565E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160A7-6FD1-4147-806E-326449718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585F87B-E503-4072-9900-0DB075B88EEC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2BA0E18-E8A2-4C3B-919E-8162D7AE1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70AF64B-A2E1-4E02-AC6C-B6CA844017A3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565882F-7E5A-40DF-8CBD-864E966D9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BA1089B-840A-4FA6-9BA5-5E4ADBF2B27D}" type="datetimeFigureOut">
              <a:rPr lang="ru-RU"/>
              <a:pPr>
                <a:defRPr/>
              </a:pPr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2AF7E37-690F-41AB-A994-9368695F0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2" r:id="rId5"/>
    <p:sldLayoutId id="2147483687" r:id="rId6"/>
    <p:sldLayoutId id="2147483681" r:id="rId7"/>
    <p:sldLayoutId id="2147483688" r:id="rId8"/>
    <p:sldLayoutId id="2147483689" r:id="rId9"/>
    <p:sldLayoutId id="2147483680" r:id="rId10"/>
    <p:sldLayoutId id="21474836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25923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     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природопользования 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716338"/>
            <a:ext cx="6172200" cy="2659062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</a:rPr>
              <a:t>              Лектор: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ru-RU" sz="2800" smtClean="0">
                <a:solidFill>
                  <a:schemeClr val="tx1"/>
                </a:solidFill>
                <a:latin typeface="Times New Roman" pitchFamily="18" charset="0"/>
              </a:rPr>
              <a:t>профессор Владимир Николаевич Гавриленко, </a:t>
            </a:r>
            <a:r>
              <a:rPr lang="en-US" sz="2400" i="1" smtClean="0">
                <a:solidFill>
                  <a:schemeClr val="tx1"/>
                </a:solidFill>
              </a:rPr>
              <a:t>vlad</a:t>
            </a:r>
            <a:r>
              <a:rPr lang="ru-RU" sz="2400" i="1" smtClean="0">
                <a:solidFill>
                  <a:schemeClr val="tx1"/>
                </a:solidFill>
              </a:rPr>
              <a:t>_</a:t>
            </a:r>
            <a:r>
              <a:rPr lang="en-US" sz="2400" i="1" smtClean="0">
                <a:solidFill>
                  <a:schemeClr val="tx1"/>
                </a:solidFill>
              </a:rPr>
              <a:t>gavrilenko</a:t>
            </a:r>
            <a:r>
              <a:rPr lang="ru-RU" sz="2400" i="1" smtClean="0">
                <a:solidFill>
                  <a:schemeClr val="tx1"/>
                </a:solidFill>
              </a:rPr>
              <a:t>@</a:t>
            </a:r>
            <a:r>
              <a:rPr lang="en-US" sz="2400" i="1" smtClean="0">
                <a:solidFill>
                  <a:schemeClr val="tx1"/>
                </a:solidFill>
              </a:rPr>
              <a:t>mail</a:t>
            </a:r>
            <a:r>
              <a:rPr lang="ru-RU" sz="2400" i="1" smtClean="0">
                <a:solidFill>
                  <a:schemeClr val="tx1"/>
                </a:solidFill>
              </a:rPr>
              <a:t>. </a:t>
            </a:r>
            <a:r>
              <a:rPr lang="en-US" sz="2400" i="1" smtClean="0">
                <a:solidFill>
                  <a:schemeClr val="tx1"/>
                </a:solidFill>
              </a:rPr>
              <a:t>ru</a:t>
            </a:r>
            <a:r>
              <a:rPr lang="en-US" sz="2400" b="0" smtClean="0">
                <a:solidFill>
                  <a:schemeClr val="tx1"/>
                </a:solidFill>
              </a:rPr>
              <a:t> </a:t>
            </a:r>
            <a:endParaRPr lang="ru-RU" sz="2800" smtClean="0">
              <a:solidFill>
                <a:schemeClr val="tx1"/>
              </a:solidFill>
              <a:latin typeface="Times New Roman" pitchFamily="18" charset="0"/>
            </a:endParaRPr>
          </a:p>
          <a:p>
            <a:pPr eaLnBrk="1" hangingPunct="1"/>
            <a:endParaRPr lang="ru-RU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1.7.Общие принципы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экономики природопользования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075613" cy="506095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1)максимизация общественной полезности природных ресурсов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(оптимально использует и осуществляет воспроизводство природного ресурса);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2) воспроизводство природных ресурсов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(зависит от различий расположения производства, перспектив хозяйственного освоения территории, ее экологической емкости, социально-демографических факторов);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экологизация производства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(дальнейшее  развитие производственных сил может осуществляться при условии обязательного применения методов 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экологической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регламентации хозяйственной деятельности).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1.8.Частные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принципы экономики природопользования</a:t>
            </a:r>
            <a:endParaRPr lang="ru-RU" dirty="0"/>
          </a:p>
        </p:txBody>
      </p:sp>
      <p:sp>
        <p:nvSpPr>
          <p:cNvPr id="23554" name="Объект 2"/>
          <p:cNvSpPr>
            <a:spLocks noGrp="1"/>
          </p:cNvSpPr>
          <p:nvPr>
            <p:ph sz="quarter" idx="1"/>
          </p:nvPr>
        </p:nvSpPr>
        <p:spPr>
          <a:xfrm>
            <a:off x="250825" y="1600200"/>
            <a:ext cx="8353425" cy="4873625"/>
          </a:xfrm>
        </p:spPr>
        <p:txBody>
          <a:bodyPr/>
          <a:lstStyle/>
          <a:p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научности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оптимальности </a:t>
            </a:r>
            <a:r>
              <a:rPr lang="ru-RU" sz="2500" b="1" i="1" smtClean="0">
                <a:latin typeface="Times New Roman" pitchFamily="18" charset="0"/>
                <a:cs typeface="Times New Roman" pitchFamily="18" charset="0"/>
              </a:rPr>
              <a:t>(выбор варианта решения хозяйственных задач с учетом экологического фактора), </a:t>
            </a:r>
          </a:p>
          <a:p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комплексности 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500" b="1" i="1" smtClean="0">
                <a:latin typeface="Times New Roman" pitchFamily="18" charset="0"/>
                <a:cs typeface="Times New Roman" pitchFamily="18" charset="0"/>
              </a:rPr>
              <a:t>внедрения малоотходных ресурсо- и энергосберегающих технологий и производств), </a:t>
            </a:r>
          </a:p>
          <a:p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платности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i="1" smtClean="0">
                <a:latin typeface="Times New Roman" pitchFamily="18" charset="0"/>
                <a:cs typeface="Times New Roman" pitchFamily="18" charset="0"/>
              </a:rPr>
              <a:t>(возмездное  использование природных ресурсов, главенство принципа «загрязнитель-платит» ,</a:t>
            </a:r>
          </a:p>
          <a:p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справедливости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500" b="1" i="1" smtClean="0">
                <a:latin typeface="Times New Roman" pitchFamily="18" charset="0"/>
                <a:cs typeface="Times New Roman" pitchFamily="18" charset="0"/>
              </a:rPr>
              <a:t>равенство граждан в распределении ограниченного ресурс ).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406400"/>
            <a:ext cx="8926513" cy="13668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2.Экономика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экология , природопользование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основные понятия и их взаимосвязь. </a:t>
            </a:r>
          </a:p>
        </p:txBody>
      </p:sp>
      <p:sp>
        <p:nvSpPr>
          <p:cNvPr id="24578" name="Объект 2"/>
          <p:cNvSpPr>
            <a:spLocks noGrp="1"/>
          </p:cNvSpPr>
          <p:nvPr>
            <p:ph sz="quarter" idx="1"/>
          </p:nvPr>
        </p:nvSpPr>
        <p:spPr>
          <a:xfrm>
            <a:off x="457200" y="1989138"/>
            <a:ext cx="7467600" cy="448468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133600"/>
            <a:ext cx="72739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.1. Природопользование, экономика, экология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147050" cy="498951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Природопользование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рациональное использование природных ресурсов для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удовлетворения экологических, экономических и культурно-оздоровительных  потребностей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общества при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соответствующем развитии технологий;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эффективное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использования </a:t>
            </a:r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ограниченных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производственных ресурсов и управление ими с целью достижения </a:t>
            </a:r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максимального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удовлетворения материальных потребностей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человека.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Экология —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наука о взаимодействиях живых организмов и их сообществ между собой и с окружающей средой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система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знаний, относящихся к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экономике природы. </a:t>
            </a:r>
          </a:p>
          <a:p>
            <a:pPr>
              <a:defRPr/>
            </a:pP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6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Роль предприятия при производстве материальных благ.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250825" y="1600200"/>
            <a:ext cx="8435975" cy="456565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Сырье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Материалы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Информация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Люди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Заказы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элементы </a:t>
            </a:r>
          </a:p>
          <a:p>
            <a:pPr marL="0" indent="0" algn="just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Основные средства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Инвестиции</a:t>
            </a:r>
          </a:p>
          <a:p>
            <a:pPr marL="0" indent="0" algn="just">
              <a:buFont typeface="Wingdings" pitchFamily="2" charset="2"/>
              <a:buNone/>
            </a:pPr>
            <a:endParaRPr lang="ru-RU" b="1" i="1" baseline="-25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endParaRPr lang="ru-RU" b="1" i="1" baseline="-25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endParaRPr lang="ru-RU" b="1" i="1" baseline="-25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575" y="1773238"/>
            <a:ext cx="2447925" cy="3959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Производство: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переработки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(технологии)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операции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50825" y="3573463"/>
            <a:ext cx="2808288" cy="935037"/>
          </a:xfrm>
          <a:prstGeom prst="rightArrow">
            <a:avLst>
              <a:gd name="adj1" fmla="val 50000"/>
              <a:gd name="adj2" fmla="val 48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5651500" y="3573463"/>
            <a:ext cx="3241675" cy="935037"/>
          </a:xfrm>
          <a:prstGeom prst="rightArrow">
            <a:avLst>
              <a:gd name="adj1" fmla="val 50000"/>
              <a:gd name="adj2" fmla="val 468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Готовая продукция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Товары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6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2.4.Роль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экосистемы в природе </a:t>
            </a:r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Энергия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Минералы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Химические 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элементы </a:t>
            </a:r>
          </a:p>
          <a:p>
            <a:pPr marL="0" indent="0" algn="just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b="1" i="1" baseline="-25000" smtClean="0">
                <a:latin typeface="Times New Roman" pitchFamily="18" charset="0"/>
                <a:cs typeface="Times New Roman" pitchFamily="18" charset="0"/>
              </a:rPr>
              <a:t>2 </a:t>
            </a:r>
          </a:p>
          <a:p>
            <a:pPr marL="0" indent="0" algn="just">
              <a:buFont typeface="Wingdings" pitchFamily="2" charset="2"/>
              <a:buNone/>
            </a:pPr>
            <a:endParaRPr lang="ru-RU" b="1" i="1" baseline="-25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endParaRPr lang="ru-RU" b="1" i="1" baseline="-25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113" y="1773238"/>
            <a:ext cx="2592387" cy="3959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Производство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(экосистема - биотические и абиотические компоненты)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50825" y="3573463"/>
            <a:ext cx="2808288" cy="935037"/>
          </a:xfrm>
          <a:prstGeom prst="rightArrow">
            <a:avLst>
              <a:gd name="adj1" fmla="val 50000"/>
              <a:gd name="adj2" fmla="val 48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5651500" y="3573463"/>
            <a:ext cx="3241675" cy="935037"/>
          </a:xfrm>
          <a:prstGeom prst="rightArrow">
            <a:avLst>
              <a:gd name="adj1" fmla="val 50000"/>
              <a:gd name="adj2" fmla="val 468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Готовая продукция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Органические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вещества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Неорганические вещества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3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2.5.Взаимосвязь экономики и экосистемы.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Объект 2"/>
          <p:cNvSpPr>
            <a:spLocks noGrp="1"/>
          </p:cNvSpPr>
          <p:nvPr>
            <p:ph sz="quarter" idx="1"/>
          </p:nvPr>
        </p:nvSpPr>
        <p:spPr>
          <a:xfrm>
            <a:off x="323850" y="1341438"/>
            <a:ext cx="8351838" cy="513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1.Экономика </a:t>
            </a:r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может 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развиваться без ПР, а экология - без инвестиций в охрану ОС.</a:t>
            </a:r>
          </a:p>
          <a:p>
            <a:pPr marL="0" indent="0">
              <a:buFont typeface="Wingdings" pitchFamily="2" charset="2"/>
              <a:buNone/>
            </a:pP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Негатив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:  современные экологические проблемы и угрозы глобального экологического кризиса из-за   изъятия ПР и техногенного  загрязнения ОС.</a:t>
            </a:r>
          </a:p>
          <a:p>
            <a:pPr marL="0" indent="0">
              <a:buFont typeface="Wingdings" pitchFamily="2" charset="2"/>
              <a:buNone/>
            </a:pP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5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Позитив: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необходимость охраны ОС предполагает </a:t>
            </a:r>
            <a:r>
              <a:rPr lang="ru-RU" sz="25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новых видов 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экономической деятельности, прогрессивных технологий , </a:t>
            </a:r>
            <a:r>
              <a:rPr lang="ru-RU" sz="25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дополнительных рабочих мест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для решения  экологических проблем. </a:t>
            </a:r>
          </a:p>
          <a:p>
            <a:pPr marL="0" indent="0">
              <a:buFont typeface="Wingdings" pitchFamily="2" charset="2"/>
              <a:buNone/>
            </a:pPr>
            <a:r>
              <a:rPr lang="ru-RU" sz="25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Экологическое благополучие и экономическое благосостояние находятся в единстве и тесной взаимосвязи.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Антропогенное воздействие на окружающую природную среду.</a:t>
            </a:r>
          </a:p>
        </p:txBody>
      </p:sp>
      <p:sp>
        <p:nvSpPr>
          <p:cNvPr id="2969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57338"/>
            <a:ext cx="70564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05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3.1.Понятие антропогенного (техногенного) воздействия на ОС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Антропогенное (техногенное) воздействие на ОС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-любой процесс изменений ОПС,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обусловленный деятельностью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человека.</a:t>
            </a:r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Антропогенная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нагрузка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величина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прямого или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косвенного антропогенного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воздействия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ОС 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ее отдельные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компоненты(удваивается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каждые 10-15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лет).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Антропогенная нагрузка может быть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оптимальной,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предельной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максимально допустимой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деструктивной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(гибельной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3.2.Последствия антропогенного воздействия на ОС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1) Изменение 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земной поверхности (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распашка земель,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вырубка лесов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, осушение болот, создание искусственных водоемов и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т.п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.).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Изменение 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химии 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круговорота и баланса веществ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изъятие и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переработка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ПР,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размещение отходов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производства, выбросы и сбросы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3) Изменение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энергетического 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теплового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баланса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отдельных регионах,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 и на планетарном уровне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4) Изменение в 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составе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биоты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(совокупности живых организмов)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истребления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одних видов животных и растений, создания других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видов(пород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), перемещения их на новые места обитания (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интродукция, акклиматизация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900113" y="620713"/>
            <a:ext cx="7775575" cy="23034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ЛЕКЦИИ 1 .Экономика природопользования: базисные понятия и принципы.</a:t>
            </a:r>
            <a:br>
              <a:rPr lang="ru-RU" sz="2800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cap="none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2852738"/>
            <a:ext cx="6172200" cy="3522662"/>
          </a:xfrm>
        </p:spPr>
        <p:txBody>
          <a:bodyPr/>
          <a:lstStyle/>
          <a:p>
            <a:pPr eaLnBrk="1" hangingPunct="1"/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068638"/>
            <a:ext cx="65532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3.3.Последствия антропогенного воздействия на ОС в РБ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147050" cy="5060950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1. загрязнение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более 1/5 территории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радионуклидами, что не только резко ограничило ее природно-ресурсный потенциал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но и потребовало огромных затрат на снижение радиационной опасности;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2.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превышение нормативного уровня загрязнения воздушного бассейна в городах с высоким уровнем концентрации  производств и большим парком автотранспорта;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3.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трансформация водосборных бассейнов и водного режима речной сети в результате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осушения заболоченных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земель,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исчезновение множества малых рек и ручьев;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4. увеличение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индекса загрязнения вод по всем рекам республики на фоне сокращения общего объема сбрасываемых в них стоков, что свидетельствует о нарушении процессов самоочищения водоемов;</a:t>
            </a:r>
          </a:p>
          <a:p>
            <a:pPr>
              <a:defRPr/>
            </a:pPr>
            <a:endParaRPr lang="ru-RU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3.4.Последствия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антропогенного воздействия на ОС в РБ</a:t>
            </a:r>
          </a:p>
        </p:txBody>
      </p:sp>
      <p:sp>
        <p:nvSpPr>
          <p:cNvPr id="33794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5.  загрязнение промышленными, коммунальными и поверхностными сточными водами акваторий уникальных водных объектов 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6. техногенная деградация ландшафтов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(эрозия почв антропогенного происхождения, усыхание и вырубка лесов, осушение болот); </a:t>
            </a:r>
          </a:p>
          <a:p>
            <a:pPr marL="0" indent="0"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7. неблагополучная экологическая ситуация в сельской местности 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(отходы  животноводческих комплексов, чрезмерная химизация сельского хозяйства, использование тяжеловесной сельскохозяйственной техники, изъятие плодородных земель для других целей).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3.6.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Взаимосвязь проблем экологии и экономики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700213"/>
            <a:ext cx="7561262" cy="439261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712200" cy="14255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1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Объект, предмет, задачи и проблемы дисциплины  «Экономика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природопользования» 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sz="quarter" idx="1"/>
          </p:nvPr>
        </p:nvSpPr>
        <p:spPr>
          <a:xfrm>
            <a:off x="457200" y="2852738"/>
            <a:ext cx="7467600" cy="362108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133600"/>
            <a:ext cx="82804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« Экономика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природопользования»</a:t>
            </a:r>
            <a:endParaRPr lang="ru-RU" dirty="0"/>
          </a:p>
        </p:txBody>
      </p:sp>
      <p:sp>
        <p:nvSpPr>
          <p:cNvPr id="16386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147050" cy="5060950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z="2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Экономика природопользования -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наука об эффективном использовании природных ресурсов  через удовлетворение потребностей общества.</a:t>
            </a:r>
          </a:p>
          <a:p>
            <a:r>
              <a:rPr lang="ru-RU" sz="2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Экономика природопользования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- наука, изучающая  социально-экономические вопросы  взаимодействия общества и окружающей природной среды на глобальном, региональном, национальном и локальном уровнях такого взаимодействия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349500"/>
            <a:ext cx="7343775" cy="374332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6688" cy="1858962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1.2.Схема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социально-эколого-экономических отношений в системе «окружающая среда - общество»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1.3.Объект и предмет  науки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Экономика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природопользования»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147050" cy="506095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комплекс взаимоотношений между природными ресурсами, естественными условиями жизни общества и его социально-экономическим развитием.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 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а)исследование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социально-эколого-экономических отношений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системе «окружающая среда - общество», возникающих в процессе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использования, охраны, воспроизводства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природных ресурсов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б)вопросы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воспроизводства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качества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 специфического общественного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блага.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050" cy="12096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1.4.Проблемы и цели    науки «Экономика природопользования»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8488" cy="48736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7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Проблемы:                             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• как найти и наиболее полно использовать имеющиеся природные ресурсы;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• как предотвратить или ликвидировать загрязнение окружающей среды.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7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1. экономика </a:t>
            </a:r>
            <a:r>
              <a:rPr lang="ru-RU" sz="27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оптимизации</a:t>
            </a: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природопользования,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2. экономика </a:t>
            </a:r>
            <a:r>
              <a:rPr lang="ru-RU" sz="27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предотвращения</a:t>
            </a: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загрязнения среды отходами промышленно-хозяйственной деятельности,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3. экономическая оценка </a:t>
            </a:r>
            <a:r>
              <a:rPr lang="ru-RU" sz="27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стоимости природных ресурсов</a:t>
            </a:r>
            <a:r>
              <a:rPr lang="ru-RU" sz="2700" b="1" i="1" smtClean="0">
                <a:latin typeface="Times New Roman" pitchFamily="18" charset="0"/>
                <a:cs typeface="Times New Roman" pitchFamily="18" charset="0"/>
              </a:rPr>
              <a:t> для предприятия и общества. </a:t>
            </a:r>
            <a:endParaRPr lang="ru-RU" sz="26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1.5.Основные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экономики природопользования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147050" cy="513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обоснование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выбора и принятия решений в отношении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ограниченных ПР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качества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 как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специфического общественного блага;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2.обоснование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критериев и показателей эффективности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природоохранных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мероприятий;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3. анализ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рыночных провалов в экологической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сфере и учет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внешних экологических эффектов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4. разработка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методов оценки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стоимости ПР и  экономического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ущерба от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загрязнения ПС;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5.разработка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моделей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устойчивого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социально-экономического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развития,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удовлетворяющих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требованиям экологической безопасности.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1.6.Функции экономики природопользования как науки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6688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1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Направляющая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обоснование экологических целей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производства 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выбор главных путей их реализации.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2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Координирующая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сбалансирование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потребление природных ресурсов и согласование интересов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природопользователей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с экономическими интересами общества.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3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Стимулирующая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активизация природоохранной деятельности субъектов хозяйствования и общества в целом.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2339</TotalTime>
  <Words>831</Words>
  <Application>Microsoft Office PowerPoint</Application>
  <PresentationFormat>Экран (4:3)</PresentationFormat>
  <Paragraphs>118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23</vt:i4>
      </vt:variant>
    </vt:vector>
  </HeadingPairs>
  <TitlesOfParts>
    <vt:vector size="36" baseType="lpstr">
      <vt:lpstr>Arial</vt:lpstr>
      <vt:lpstr>Century Schoolbook</vt:lpstr>
      <vt:lpstr>Wingdings</vt:lpstr>
      <vt:lpstr>Wingdings 2</vt:lpstr>
      <vt:lpstr>Calibri</vt:lpstr>
      <vt:lpstr>Times New Roman</vt:lpstr>
      <vt:lpstr>Эркер</vt:lpstr>
      <vt:lpstr>Эркер</vt:lpstr>
      <vt:lpstr>Эркер</vt:lpstr>
      <vt:lpstr>Эркер</vt:lpstr>
      <vt:lpstr>Эркер</vt:lpstr>
      <vt:lpstr>Эркер</vt:lpstr>
      <vt:lpstr>Эркер</vt:lpstr>
      <vt:lpstr>               ЭКОНОМИКА              ПРИРОДОПОЛЬЗОВАНИЯ </vt:lpstr>
      <vt:lpstr>ЛЕКЦИИ 1 .Экономика природопользования: базисные понятия и принципы. </vt:lpstr>
      <vt:lpstr>        1. ОБЪЕКТ, ПРЕДМЕТ, ЗАДАЧИ И ПРОБЛЕМЫ ДИСЦИПЛИНЫ  «ЭКОНОМИКА ПРИРОДОПОЛЬЗОВАНИЯ» </vt:lpstr>
      <vt:lpstr>1.1. « ЭКОНОМИКА ПРИРОДОПОЛЬЗОВАНИЯ»</vt:lpstr>
      <vt:lpstr>1.2.СХЕМА СОЦИАЛЬНО-ЭКОЛОГО-ЭКОНОМИЧЕСКИХ ОТНОШЕНИЙ В СИСТЕМЕ «ОКРУЖАЮЩАЯ СРЕДА - ОБЩЕСТВО»</vt:lpstr>
      <vt:lpstr>1.3.ОБЪЕКТ И ПРЕДМЕТ  НАУКИ  « ЭКОНОМИКА ПРИРОДОПОЛЬЗОВАНИЯ»</vt:lpstr>
      <vt:lpstr>1.4.ПРОБЛЕМЫ И ЦЕЛИ    НАУКИ «ЭКОНОМИКА ПРИРОДОПОЛЬЗОВАНИЯ»</vt:lpstr>
      <vt:lpstr>1.5.ОСНОВНЫЕ ЗАДАЧИ ЭКОНОМИКИ ПРИРОДОПОЛЬЗОВАНИЯ </vt:lpstr>
      <vt:lpstr>1.6.ФУНКЦИИ ЭКОНОМИКИ ПРИРОДОПОЛЬЗОВАНИЯ КАК НАУКИ</vt:lpstr>
      <vt:lpstr>1.7.ОБЩИЕ ПРИНЦИПЫ ЭКОНОМИКИ ПРИРОДОПОЛЬЗОВАНИЯ</vt:lpstr>
      <vt:lpstr>1.8.ЧАСТНЫЕ  ПРИНЦИПЫ ЭКОНОМИКИ ПРИРОДОПОЛЬЗОВАНИЯ</vt:lpstr>
      <vt:lpstr> 2.ЭКОНОМИКА, ЭКОЛОГИЯ , ПРИРОДОПОЛЬЗОВАНИЕ: ОСНОВНЫЕ ПОНЯТИЯ И ИХ ВЗАИМОСВЯЗЬ. </vt:lpstr>
      <vt:lpstr>2.1. ПРИРОДОПОЛЬЗОВАНИЕ, ЭКОНОМИКА, ЭКОЛОГИЯ </vt:lpstr>
      <vt:lpstr>2.3. РОЛЬ ПРЕДПРИЯТИЯ ПРИ ПРОИЗВОДСТВЕ МАТЕРИАЛЬНЫХ БЛАГ. </vt:lpstr>
      <vt:lpstr>2.4.РОЛЬ ЭКОСИСТЕМЫ В ПРИРОДЕ </vt:lpstr>
      <vt:lpstr>2.5.ВЗАИМОСВЯЗЬ ЭКОНОМИКИ И ЭКОСИСТЕМЫ.</vt:lpstr>
      <vt:lpstr>3. АНТРОПОГЕННОЕ ВОЗДЕЙСТВИЕ НА ОКРУЖАЮЩУЮ ПРИРОДНУЮ СРЕДУ.</vt:lpstr>
      <vt:lpstr>3.1.ПОНЯТИЕ АНТРОПОГЕННОГО (ТЕХНОГЕННОГО) ВОЗДЕЙСТВИЯ НА ОС</vt:lpstr>
      <vt:lpstr>3.2.ПОСЛЕДСТВИЯ АНТРОПОГЕННОГО ВОЗДЕЙСТВИЯ НА ОС </vt:lpstr>
      <vt:lpstr>3.3.ПОСЛЕДСТВИЯ АНТРОПОГЕННОГО ВОЗДЕЙСТВИЯ НА ОС В РБ</vt:lpstr>
      <vt:lpstr>3.4.ПОСЛЕДСТВИЯ АНТРОПОГЕННОГО ВОЗДЕЙСТВИЯ НА ОС В РБ</vt:lpstr>
      <vt:lpstr>Слайд 22</vt:lpstr>
      <vt:lpstr>3.6. ВЗАИМОСВЯЗЬ ПРОБЛЕМ ЭКОЛОГИИ И ЭКОНОМИКИ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             природопользования</dc:title>
  <dc:creator>User</dc:creator>
  <cp:lastModifiedBy>selitsky</cp:lastModifiedBy>
  <cp:revision>117</cp:revision>
  <dcterms:created xsi:type="dcterms:W3CDTF">2018-07-08T06:47:04Z</dcterms:created>
  <dcterms:modified xsi:type="dcterms:W3CDTF">2019-02-15T05:01:40Z</dcterms:modified>
</cp:coreProperties>
</file>